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86"/>
  </p:notesMasterIdLst>
  <p:handoutMasterIdLst>
    <p:handoutMasterId r:id="rId87"/>
  </p:handoutMasterIdLst>
  <p:sldIdLst>
    <p:sldId id="278" r:id="rId2"/>
    <p:sldId id="442" r:id="rId3"/>
    <p:sldId id="448" r:id="rId4"/>
    <p:sldId id="449" r:id="rId5"/>
    <p:sldId id="450" r:id="rId6"/>
    <p:sldId id="451" r:id="rId7"/>
    <p:sldId id="452" r:id="rId8"/>
    <p:sldId id="453" r:id="rId9"/>
    <p:sldId id="454" r:id="rId10"/>
    <p:sldId id="321" r:id="rId11"/>
    <p:sldId id="398" r:id="rId12"/>
    <p:sldId id="443" r:id="rId13"/>
    <p:sldId id="399" r:id="rId14"/>
    <p:sldId id="400" r:id="rId15"/>
    <p:sldId id="401" r:id="rId16"/>
    <p:sldId id="455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353" r:id="rId25"/>
    <p:sldId id="409" r:id="rId26"/>
    <p:sldId id="410" r:id="rId27"/>
    <p:sldId id="411" r:id="rId28"/>
    <p:sldId id="412" r:id="rId29"/>
    <p:sldId id="352" r:id="rId30"/>
    <p:sldId id="354" r:id="rId31"/>
    <p:sldId id="355" r:id="rId32"/>
    <p:sldId id="334" r:id="rId33"/>
    <p:sldId id="357" r:id="rId34"/>
    <p:sldId id="358" r:id="rId35"/>
    <p:sldId id="359" r:id="rId36"/>
    <p:sldId id="361" r:id="rId37"/>
    <p:sldId id="360" r:id="rId38"/>
    <p:sldId id="413" r:id="rId39"/>
    <p:sldId id="414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45" r:id="rId51"/>
    <p:sldId id="446" r:id="rId52"/>
    <p:sldId id="363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362" r:id="rId65"/>
    <p:sldId id="375" r:id="rId66"/>
    <p:sldId id="444" r:id="rId67"/>
    <p:sldId id="376" r:id="rId68"/>
    <p:sldId id="380" r:id="rId69"/>
    <p:sldId id="378" r:id="rId70"/>
    <p:sldId id="295" r:id="rId71"/>
    <p:sldId id="296" r:id="rId72"/>
    <p:sldId id="447" r:id="rId73"/>
    <p:sldId id="379" r:id="rId74"/>
    <p:sldId id="383" r:id="rId75"/>
    <p:sldId id="381" r:id="rId76"/>
    <p:sldId id="385" r:id="rId77"/>
    <p:sldId id="384" r:id="rId78"/>
    <p:sldId id="382" r:id="rId79"/>
    <p:sldId id="386" r:id="rId80"/>
    <p:sldId id="387" r:id="rId81"/>
    <p:sldId id="388" r:id="rId82"/>
    <p:sldId id="389" r:id="rId83"/>
    <p:sldId id="440" r:id="rId84"/>
    <p:sldId id="391" r:id="rId85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442"/>
            <p14:sldId id="448"/>
            <p14:sldId id="449"/>
            <p14:sldId id="450"/>
            <p14:sldId id="451"/>
            <p14:sldId id="452"/>
            <p14:sldId id="453"/>
            <p14:sldId id="454"/>
            <p14:sldId id="321"/>
            <p14:sldId id="398"/>
            <p14:sldId id="443"/>
            <p14:sldId id="399"/>
            <p14:sldId id="400"/>
            <p14:sldId id="401"/>
            <p14:sldId id="455"/>
            <p14:sldId id="402"/>
            <p14:sldId id="403"/>
            <p14:sldId id="404"/>
            <p14:sldId id="405"/>
            <p14:sldId id="406"/>
            <p14:sldId id="407"/>
            <p14:sldId id="408"/>
            <p14:sldId id="353"/>
            <p14:sldId id="409"/>
            <p14:sldId id="410"/>
            <p14:sldId id="411"/>
            <p14:sldId id="412"/>
            <p14:sldId id="352"/>
            <p14:sldId id="354"/>
            <p14:sldId id="355"/>
            <p14:sldId id="334"/>
            <p14:sldId id="357"/>
            <p14:sldId id="358"/>
            <p14:sldId id="359"/>
            <p14:sldId id="361"/>
            <p14:sldId id="360"/>
            <p14:sldId id="413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45"/>
            <p14:sldId id="446"/>
            <p14:sldId id="363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362"/>
            <p14:sldId id="375"/>
            <p14:sldId id="444"/>
            <p14:sldId id="376"/>
            <p14:sldId id="380"/>
            <p14:sldId id="378"/>
            <p14:sldId id="295"/>
            <p14:sldId id="296"/>
            <p14:sldId id="447"/>
            <p14:sldId id="379"/>
            <p14:sldId id="383"/>
            <p14:sldId id="381"/>
            <p14:sldId id="385"/>
            <p14:sldId id="384"/>
            <p14:sldId id="382"/>
            <p14:sldId id="386"/>
            <p14:sldId id="387"/>
            <p14:sldId id="388"/>
            <p14:sldId id="389"/>
            <p14:sldId id="44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a Nikolaev" initials="NN" lastIdx="14" clrIdx="1">
    <p:extLst>
      <p:ext uri="{19B8F6BF-5375-455C-9EA6-DF929625EA0E}">
        <p15:presenceInfo xmlns:p15="http://schemas.microsoft.com/office/powerpoint/2012/main" userId="Nikita Nikolaev" providerId="None"/>
      </p:ext>
    </p:extLst>
  </p:cmAuthor>
  <p:cmAuthor id="2" name="AFirsov" initials="A" lastIdx="28" clrIdx="2">
    <p:extLst>
      <p:ext uri="{19B8F6BF-5375-455C-9EA6-DF929625EA0E}">
        <p15:presenceInfo xmlns:p15="http://schemas.microsoft.com/office/powerpoint/2012/main" userId="AFirs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FFFF00"/>
    <a:srgbClr val="FCCDB6"/>
    <a:srgbClr val="D9D9D9"/>
    <a:srgbClr val="004568"/>
    <a:srgbClr val="0074AF"/>
    <a:srgbClr val="00B0F0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215" autoAdjust="0"/>
  </p:normalViewPr>
  <p:slideViewPr>
    <p:cSldViewPr snapToGrid="0">
      <p:cViewPr varScale="1">
        <p:scale>
          <a:sx n="125" d="100"/>
          <a:sy n="125" d="100"/>
        </p:scale>
        <p:origin x="360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40:39.467" idx="1">
    <p:pos x="10" y="10"/>
    <p:text>https://en.wikipedia.org/wiki/MNIST_database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0:31.692" idx="13">
    <p:pos x="10" y="10"/>
    <p:text>https://en.wikipedia.org/wiki/Sketchpad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2:12.531" idx="16">
    <p:pos x="10" y="10"/>
    <p:text>http://yann.lecun.com/exdb/publis/pdf/lecun-90c.pdf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21.170" idx="17">
    <p:pos x="106" y="106"/>
    <p:text>https://research.fb.com/people/lecun-yann/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27.347" idx="18">
    <p:pos x="202" y="202"/>
    <p:text>https://alchetron.com/Geoffrey-Hinton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2:50.399" idx="19">
    <p:pos x="10" y="10"/>
    <p:text>http://sra.vjti.info/blog/blog-posts/image-processing-haar-cascades-explained-in-2-minutes?tmpl=/system/app/templates/print/&amp;showPrintDialog=1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56.583" idx="20">
    <p:pos x="106" y="106"/>
    <p:text>http://slideplayer.com/slide/10717698/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6:27.762" idx="23">
    <p:pos x="10" y="10"/>
    <p:text>http://earth3dmap.com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7:14:38.725" idx="13">
    <p:pos x="10" y="10"/>
    <p:text>https://www.apple.com/</p:text>
    <p:extLst>
      <p:ext uri="{C676402C-5697-4E1C-873F-D02D1690AC5C}">
        <p15:threadingInfo xmlns:p15="http://schemas.microsoft.com/office/powerpoint/2012/main" timeZoneBias="-420"/>
      </p:ext>
    </p:extLst>
  </p:cm>
  <p:cm authorId="2" dt="2018-06-12T22:06:05.753" idx="4">
    <p:pos x="106" y="106"/>
    <p:text>http://www.techsmart.co.za/news/iPhone-Xs-Face-ID-claimed-to-be-cracked-by-Vietnamese-firm.html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12T21:42:58.058" idx="3">
    <p:pos x="10" y="10"/>
    <p:text>http://www.wired.co.uk/article/face2face-face-recognition-copy-putin-bush-trump</p:text>
    <p:extLst>
      <p:ext uri="{C676402C-5697-4E1C-873F-D02D1690AC5C}">
        <p15:threadingInfo xmlns:p15="http://schemas.microsoft.com/office/powerpoint/2012/main" timeZoneBias="-420"/>
      </p:ext>
    </p:extLst>
  </p:cm>
  <p:cm authorId="2" dt="2018-06-12T22:10:23.517" idx="5">
    <p:pos x="106" y="106"/>
    <p:text>https://www.youtube.com/watch?v=ohmajJTcpNk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24:00.898" idx="8">
    <p:pos x="10" y="10"/>
    <p:text>https://www.blogsolute.com/create-3d-characters-from-2d-image/24571/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9:54.486" idx="24">
    <p:pos x="106" y="106"/>
    <p:text>https://www.google.ru/url?sa=i&amp;rct=j&amp;q=&amp;esrc=s&amp;source=images&amp;cd=&amp;ved=2ahUKEwjsk7zUlOjdAhXrposKHe0fDj4Qjhx6BAgBEAM&amp;url=https%3A%2F%2Fslideplayer.com%2Fslide%2F2956809%2F&amp;psig=AOvVaw12OwxlyTevP_OPOc8RneFW&amp;ust=1538583572238836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27:00.740" idx="26">
    <p:pos x="10" y="10"/>
    <p:text>https://ru.wikipedia.org/wiki/%D0%A1%D0%B2%D0%B5%D1%82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29:07.701" idx="27">
    <p:pos x="10" y="10"/>
    <p:text>https://ru.wikipedia.org/wiki/%D0%A1%D0%B2%D0%B5%D1%82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18:57.302" idx="4">
    <p:pos x="446" y="21"/>
    <p:text>http://astronomy.swin.edu.au/cosmos/U/Ultraviolet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1:18:59.221" idx="5">
    <p:pos x="10" y="10"/>
    <p:text>http://www.infrared-light-therapy.com/infrared-radiation/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1:19:05.941" idx="6">
    <p:pos x="229" y="7"/>
    <p:text>https://shop.gopro.com/accessories-2/floaty-for-hero-session-cameras/ARFLT-001.html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45:50.270" idx="2">
    <p:pos x="10" y="10"/>
    <p:text>https://www.white-windows.ru/planet-nejronnaya-set-ot-google-opredelyayushhaya-mesto-na-planete-po-fotografii/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0:58:08.982" idx="1">
    <p:pos x="54" y="19"/>
    <p:text>http://lifeandlight.ru/istochniki-sveta/optika/postroenie-izobrazheniya-v-sobirayushhej-linze.html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0:59:49.889" idx="2">
    <p:pos x="54" y="115"/>
    <p:text>http://www.lcard.ru/lexicon/adc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8-02-28T21:05:23.543" idx="3">
    <p:pos x="54" y="211"/>
    <p:text>https://www.polymedia.ru/oborudovanie/lcd-sharp-pn-v602.html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8-02-28T21:20:25.092" idx="7">
    <p:pos x="324" y="10"/>
    <p:text>http://kupidonia.ru/viktoriny/viktorina-o-solntse-dlja-detej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34:22.970" idx="9">
    <p:pos x="10" y="10"/>
    <p:text>http://novaforces.com/other/light_bulbs_health_influence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47:47.525" idx="28">
    <p:pos x="10" y="10"/>
    <p:text>https://en.wikipedia.org/wiki/Grassmann%27s_laws_(color_science)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53:24.710" idx="11">
    <p:pos x="12" y="44"/>
    <p:text>http://betterphotographytutorials.com/2011/08/01/light-and-colors-%E2%80%93-part-3/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44:09.236" idx="10">
    <p:pos x="10" y="10"/>
    <p:text>https://www.pantone.ru/what-is-metamerism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2:03:57.503" idx="12">
    <p:pos x="37" y="30"/>
    <p:text>http://inf777.narod.ru/inf_posobie_popova/razdel_4/4.5.2.htm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54:19.917" idx="3">
    <p:pos x="10" y="10"/>
    <p:text>https://www.captionbot.ai/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56:43.359" idx="4">
    <p:pos x="10" y="10"/>
    <p:text>https://affinelayer.com/pixsrv/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12T21:35:41.074" idx="1">
    <p:pos x="10" y="10"/>
    <p:text>https://www.youtube.com/watch?v=ZoLzJHptXzk</p:text>
    <p:extLst>
      <p:ext uri="{C676402C-5697-4E1C-873F-D02D1690AC5C}">
        <p15:threadingInfo xmlns:p15="http://schemas.microsoft.com/office/powerpoint/2012/main" timeZoneBias="-420"/>
      </p:ext>
    </p:extLst>
  </p:cm>
  <p:cm authorId="2" dt="2018-06-12T21:36:50.030" idx="2">
    <p:pos x="106" y="106"/>
    <p:text>http://mrmarker.ru/p/page.php?id=13475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5:18.840" idx="6">
    <p:pos x="10" y="10"/>
    <p:text>https://www.britannica.com/technology/camera-lucida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7:25.917" idx="7">
    <p:pos x="10" y="10"/>
    <p:text>http://prokudin-gorskiy.ru/image.php?ID=1785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9:13.166" idx="8">
    <p:pos x="10" y="10"/>
    <p:text>http://www.photogrammetry.com/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06:41.548" idx="9">
    <p:pos x="10" y="10"/>
    <p:text>https://www.youtube.com/watch?v=nIRBApwA-OY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06:51.286" idx="10">
    <p:pos x="106" y="106"/>
    <p:text>https://www8.cs.umu.se/kurser/5DV115/VT14/handouts/fundamentals_of_photogrammetry.pdf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09:32.053" idx="12">
    <p:pos x="202" y="202"/>
    <p:text>http://www.pbcgis.com/topography/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1:43.892" idx="14">
    <p:pos x="298" y="298"/>
    <p:text>http://geomatica.como.polimi.it/corsi/rs_ia/Class_Notes_01.pdf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9E0DB05-3148-4990-9B22-9819935BD38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C8CA-7624-46CE-A460-A1C79D68F3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27CC-35EA-4003-B9D1-040586C176C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9D5-E265-4213-A5CD-577AC4CAB49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9A0-9420-42C4-8F4B-5222CA9CCA2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0BDB-E56D-4170-AC24-970814480DE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7E69-98A9-46AA-9224-9228EBCFD3F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D846-BC43-49BA-A2F7-36889ED77C6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D97-11F8-406C-BF72-C66E0330539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9686B8-A8FB-4103-8677-7D2699419F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bFZIpNK1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wcYAgH96N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qLzoudhmB6yx8hR8" TargetMode="External"/><Relationship Id="rId7" Type="http://schemas.openxmlformats.org/officeDocument/2006/relationships/hyperlink" Target="https://vk.com/neurohive" TargetMode="External"/><Relationship Id="rId2" Type="http://schemas.openxmlformats.org/officeDocument/2006/relationships/hyperlink" Target="https://github.com/ArtemiyFirsov/nsu-computer-vi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k.com/deeplearning" TargetMode="External"/><Relationship Id="rId5" Type="http://schemas.openxmlformats.org/officeDocument/2006/relationships/hyperlink" Target="https://vk.com/mashinnoe_obuchenie_ai_big_data" TargetMode="External"/><Relationship Id="rId4" Type="http://schemas.openxmlformats.org/officeDocument/2006/relationships/hyperlink" Target="https://getpocket.com/@dimg0db3pVF2eA2074T450xTb6Axp20l515Z76Y370y47eb9134b1uf7IfRJxaK9?fbclid=IwAR19hELLuElIateEuO7IVMuFJhXCnFBHXMqacubN8gXXiorZZ8jW4kmiQG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eRuLp7CyTM" TargetMode="External"/><Relationship Id="rId4" Type="http://schemas.openxmlformats.org/officeDocument/2006/relationships/hyperlink" Target="https://www.youtube.com/watch?v=heRuLp7CyT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R2r__ZgO5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dgLEDdFddk" TargetMode="External"/><Relationship Id="rId4" Type="http://schemas.openxmlformats.org/officeDocument/2006/relationships/hyperlink" Target="https://www.youtube.com/watch?v=IC3SCO5S3c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1%80%D0%BE%D0%BA%D1%83%D0%B4%D0%B8%D0%BD-%D0%93%D0%BE%D1%80%D1%81%D0%BA%D0%B8%D0%B9,_%D0%A1%D0%B5%D1%80%D0%B3%D0%B5%D0%B9_%D0%9C%D0%B8%D1%85%D0%B0%D0%B9%D0%BB%D0%BE%D0%B2%D0%B8%D1%87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6%D0%B2%D0%B5%D1%82%D0%BD%D0%B0%D1%8F_%D1%84%D0%BE%D1%82%D0%BE%D0%B3%D1%80%D0%B0%D1%84%D0%B8%D1%8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loban75.livejournal.com/1256529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nevsedoma.com.ua/index.php?newsid=55384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evsedoma.com.ua/index.php?newsid=5538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evsedoma.com.ua/index.php?newsid=55384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psetc.com/mit-lincoln-laboratory.html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packet.cc/files/mach-per-3D-solid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stb.royalsocietypublishing.org/content/370/1666/2014038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David_Marr_(neuroscientist)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UyU3lKzo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ichardgregory.org/experiments/index.ht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9.jpg"/><Relationship Id="rId4" Type="http://schemas.openxmlformats.org/officeDocument/2006/relationships/hyperlink" Target="https://www.youtube.com/watch?v=l-hNk7Z4lS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9.xml"/><Relationship Id="rId4" Type="http://schemas.openxmlformats.org/officeDocument/2006/relationships/image" Target="../media/image88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Relationship Id="rId9" Type="http://schemas.openxmlformats.org/officeDocument/2006/relationships/comments" Target="../comments/commen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7" Type="http://schemas.openxmlformats.org/officeDocument/2006/relationships/comments" Target="../comments/comment3.xm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hyperlink" Target="https://clarifai.com/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ffinelayer.com/pixsrv/" TargetMode="External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ffinelayer.com/pixsrv/" TargetMode="External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/>
          <a:lstStyle/>
          <a:p>
            <a:pPr algn="ctr"/>
            <a:r>
              <a:rPr lang="en-US" sz="4000" dirty="0"/>
              <a:t>Fundamentals of computer vision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7F6-ED1B-4F37-A2CA-4D2DC62B2049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3617" y="4079290"/>
            <a:ext cx="464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70741" cy="1499616"/>
          </a:xfrm>
        </p:spPr>
        <p:txBody>
          <a:bodyPr/>
          <a:lstStyle/>
          <a:p>
            <a:r>
              <a:rPr lang="en-US" dirty="0"/>
              <a:t>History of optical instruments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58BF-676D-40B2-AE95-1A115B1BB3B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97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(camera </a:t>
            </a:r>
            <a:r>
              <a:rPr lang="en-US" dirty="0" err="1"/>
              <a:t>obscura</a:t>
            </a:r>
            <a:r>
              <a:rPr lang="en-US" dirty="0"/>
              <a:t>)</a:t>
            </a:r>
            <a:r>
              <a:rPr lang="ru-RU" dirty="0"/>
              <a:t>, 5-6 </a:t>
            </a:r>
            <a:r>
              <a:rPr lang="en-US" dirty="0"/>
              <a:t>BC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E49E-8A49-4391-8519-3758F0E4CC29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194" name="Picture 2" descr="https://upload.wikimedia.org/wikipedia/commons/thumb/e/ec/001_a01_camera_obscura_abrazolas.jpg/1280px-001_a01_camera_obscura_abrazol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96" y="1987850"/>
            <a:ext cx="7253335" cy="371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820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nautilus </a:t>
            </a:r>
            <a:r>
              <a:rPr lang="en-US" dirty="0" err="1"/>
              <a:t>pompilius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ÐÐ°ÑÑÐ¸Ð½ÐºÐ¸ Ð¿Ð¾ Ð·Ð°Ð¿ÑÐ¾ÑÑ Ð½Ð°ÑÑÐ¸Ð»ÑÑ Ð¿Ð¾Ð¼Ð¿Ð¸Ð»Ð¸ÑÑ Ð¼Ð¾Ð»Ð»ÑÑÐ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" y="2084832"/>
            <a:ext cx="5697114" cy="40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½Ð°ÑÑÐ¸Ð»ÑÑ Ð¿Ð¾Ð¼Ð¿Ð¸Ð»Ð¸ÑÑ ÑÑÑÐ¾ÐµÐ½Ð¸Ðµ Ð³Ð»Ð°Ð·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28" y="2036618"/>
            <a:ext cx="5504872" cy="412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395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290F-B08A-47F9-9B02-3F0EB8FA1DC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2290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3" t="23258" r="40691" b="63997"/>
          <a:stretch/>
        </p:blipFill>
        <p:spPr bwMode="auto">
          <a:xfrm>
            <a:off x="1227128" y="1870364"/>
            <a:ext cx="4533668" cy="460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926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91A1-A568-4CEC-84A1-8300D70D4B4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9" t="82353" r="40688" b="2131"/>
          <a:stretch/>
        </p:blipFill>
        <p:spPr bwMode="auto">
          <a:xfrm>
            <a:off x="1024128" y="2084832"/>
            <a:ext cx="4762500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498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CE9B-A927-4C58-AE8A-4DDE2886B2A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0" t="1107" r="31257" b="80422"/>
          <a:stretch/>
        </p:blipFill>
        <p:spPr bwMode="auto">
          <a:xfrm>
            <a:off x="1024128" y="2084832"/>
            <a:ext cx="5200820" cy="382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974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 did that?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652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was just a mirror )))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34A4-FE76-4DCD-AC4A-68EFE248395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663" t="24707" r="43266" b="23984"/>
          <a:stretch/>
        </p:blipFill>
        <p:spPr>
          <a:xfrm>
            <a:off x="1024128" y="1972203"/>
            <a:ext cx="7315200" cy="44015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12428" y="3726002"/>
            <a:ext cx="2798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BBC David </a:t>
            </a:r>
            <a:r>
              <a:rPr lang="en-US" dirty="0" err="1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Hockneys</a:t>
            </a: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 Secret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517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lucida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D38F-C5D3-4AC9-B998-358ACF80910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984" t="20545" r="43513" b="29075"/>
          <a:stretch/>
        </p:blipFill>
        <p:spPr>
          <a:xfrm>
            <a:off x="6731000" y="3232297"/>
            <a:ext cx="5461000" cy="3581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325" y="5763658"/>
            <a:ext cx="490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https://www.youtube.com/watch?v=5wcYAgH96Nc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612" t="23441" r="44534" b="22900"/>
          <a:stretch/>
        </p:blipFill>
        <p:spPr>
          <a:xfrm>
            <a:off x="6410325" y="0"/>
            <a:ext cx="5781675" cy="3232297"/>
          </a:xfrm>
          <a:prstGeom prst="rect">
            <a:avLst/>
          </a:prstGeom>
        </p:spPr>
      </p:pic>
      <p:pic>
        <p:nvPicPr>
          <p:cNvPr id="1026" name="Picture 2" descr="Image result for camera lucida princi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3" y="1835018"/>
            <a:ext cx="51244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762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photo</a:t>
            </a:r>
            <a:r>
              <a:rPr lang="ru-RU" dirty="0"/>
              <a:t>, 1825, 1826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C422-185B-42FB-B7A4-92A7FE831DB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4340" name="Picture 4" descr="http://miakhano.com/images/19th_era/1825_heliograph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55435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Олег Шишкин. Spiritus mov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310" y="2075180"/>
            <a:ext cx="4442789" cy="37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3340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2300" y="2351645"/>
            <a:ext cx="9004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36 academical hours of lectures and seminars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72 academical hours of home work (faster – better for you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Attendance</a:t>
            </a:r>
            <a:r>
              <a:rPr lang="ru-RU" sz="2400" dirty="0"/>
              <a:t> </a:t>
            </a:r>
            <a:r>
              <a:rPr lang="en-US" sz="2400" dirty="0"/>
              <a:t>+ home tasks affect the final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- </a:t>
            </a:r>
            <a:r>
              <a:rPr lang="en-US" sz="2400" dirty="0">
                <a:hlinkClick r:id="rId2"/>
              </a:rPr>
              <a:t>https://github.com/ArtemiyFirsov/nsu-computer-vision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 test  </a:t>
            </a:r>
            <a:r>
              <a:rPr lang="en-US" sz="2400" dirty="0">
                <a:hlinkClick r:id="rId3"/>
              </a:rPr>
              <a:t>https://forms.gle/CqLzoudhmB6yx8hR8</a:t>
            </a:r>
            <a:r>
              <a:rPr lang="en-US" sz="2400" dirty="0"/>
              <a:t> - must be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 – Telegram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</a:t>
            </a:r>
            <a:r>
              <a:rPr lang="en-US" sz="2400" dirty="0">
                <a:hlinkClick r:id="rId4"/>
              </a:rPr>
              <a:t>Pocket</a:t>
            </a:r>
            <a:r>
              <a:rPr lang="en-US" sz="2400" dirty="0"/>
              <a:t> account – many useful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Some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useful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links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5575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</a:t>
            </a:r>
            <a:r>
              <a:rPr lang="ru-RU" dirty="0"/>
              <a:t> «</a:t>
            </a:r>
            <a:r>
              <a:rPr lang="en-US" dirty="0"/>
              <a:t>video</a:t>
            </a:r>
            <a:r>
              <a:rPr lang="ru-RU" dirty="0"/>
              <a:t>», </a:t>
            </a:r>
            <a:r>
              <a:rPr lang="en-US" dirty="0" err="1"/>
              <a:t>Edweard</a:t>
            </a:r>
            <a:r>
              <a:rPr lang="en-US" dirty="0"/>
              <a:t> Muybridge</a:t>
            </a:r>
            <a:r>
              <a:rPr lang="ru-RU" dirty="0"/>
              <a:t>, 1878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DB7C-FD2E-49E2-AFC0-5E83807C629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heRuLp7CyT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2030" y="2206625"/>
            <a:ext cx="7044268" cy="3962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45163" y="6101372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188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ru-RU" dirty="0"/>
              <a:t> </a:t>
            </a:r>
            <a:r>
              <a:rPr lang="en-US" dirty="0"/>
              <a:t>video</a:t>
            </a:r>
            <a:r>
              <a:rPr lang="ru-RU" dirty="0"/>
              <a:t>, </a:t>
            </a:r>
            <a:r>
              <a:rPr lang="en-US" dirty="0"/>
              <a:t>Louis Le Prince</a:t>
            </a:r>
            <a:r>
              <a:rPr lang="ru-RU" dirty="0"/>
              <a:t>, 1888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A597-31F4-4F4B-AE3D-E0FAC480D26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nR2r__ZgO5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7900" y="2084832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1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video</a:t>
            </a:r>
            <a:r>
              <a:rPr lang="ru-RU" dirty="0"/>
              <a:t>, </a:t>
            </a:r>
            <a:r>
              <a:rPr lang="en-US" dirty="0"/>
              <a:t> </a:t>
            </a:r>
            <a:r>
              <a:rPr lang="en-US" dirty="0" err="1"/>
              <a:t>Auguste</a:t>
            </a:r>
            <a:r>
              <a:rPr lang="en-US" dirty="0"/>
              <a:t> and Louis Lumière</a:t>
            </a:r>
            <a:r>
              <a:rPr lang="ru-RU" dirty="0"/>
              <a:t>, </a:t>
            </a:r>
            <a:r>
              <a:rPr lang="en-US" b="1" dirty="0"/>
              <a:t>1895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E572-F3A8-45DE-9143-D6A8EF6AB22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1dgLEDdFdd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91314" y="2084832"/>
            <a:ext cx="7620096" cy="428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87198" y="6051588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087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Prokudin-gorskiy</a:t>
            </a:r>
            <a:r>
              <a:rPr lang="ru-RU" dirty="0"/>
              <a:t>, 1915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3F74-44CD-408A-BD52-CD3FB8786D5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https://upload.wikimedia.org/wikipedia/commons/c/c6/L.N.Tolstoy_Prokudin-Gor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84" y="1708204"/>
            <a:ext cx="33623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282862" y="6101372"/>
            <a:ext cx="101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5673" y="2931391"/>
            <a:ext cx="37060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the photo of </a:t>
            </a:r>
            <a:r>
              <a:rPr lang="en-US" sz="2000" dirty="0" err="1"/>
              <a:t>L.N.Tolstoy</a:t>
            </a:r>
            <a:r>
              <a:rPr lang="en-US" sz="2000" dirty="0"/>
              <a:t> made by </a:t>
            </a:r>
            <a:r>
              <a:rPr lang="en-US" sz="2000" dirty="0" err="1"/>
              <a:t>Prokudin-Gorskiy</a:t>
            </a:r>
            <a:r>
              <a:rPr lang="en-US" sz="2000" dirty="0"/>
              <a:t> in 1908.</a:t>
            </a:r>
          </a:p>
          <a:p>
            <a:endParaRPr lang="en-US" sz="2000" dirty="0"/>
          </a:p>
          <a:p>
            <a:r>
              <a:rPr lang="en-US" sz="2000" dirty="0"/>
              <a:t>How he did that?</a:t>
            </a:r>
          </a:p>
        </p:txBody>
      </p:sp>
    </p:spTree>
    <p:extLst>
      <p:ext uri="{BB962C8B-B14F-4D97-AF65-F5344CB8AC3E}">
        <p14:creationId xmlns:p14="http://schemas.microsoft.com/office/powerpoint/2010/main" val="35715646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technology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2050" name="Picture 2" descr="https://upload.wikimedia.org/wikipedia/commons/thumb/8/86/Prokudin-Gorski-Camera-de.svg/938px-Prokudin-Gorski-Camera-d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99" y="2260899"/>
            <a:ext cx="6092825" cy="40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34792" y="3120004"/>
            <a:ext cx="39196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1850</a:t>
            </a:r>
            <a:r>
              <a:rPr lang="ru-RU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Levi Hill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1886, 1908 – Gabriel </a:t>
            </a:r>
            <a:r>
              <a:rPr lang="en-US" sz="24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Lippman</a:t>
            </a:r>
          </a:p>
          <a:p>
            <a:endParaRPr lang="en-US" sz="24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1855 – James Maxwell</a:t>
            </a: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1861 – Thomas </a:t>
            </a:r>
            <a:r>
              <a:rPr lang="en-US" sz="24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Satton</a:t>
            </a:r>
            <a:endParaRPr lang="en-US" sz="24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85400" y="6101371"/>
            <a:ext cx="90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13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Image result for прокудин горск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87" y="405229"/>
            <a:ext cx="8190936" cy="59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148359" y="6018242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9731380" y="5930561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Ссылка</a:t>
            </a:r>
            <a:endParaRPr lang="en-US" dirty="0"/>
          </a:p>
        </p:txBody>
      </p:sp>
      <p:pic>
        <p:nvPicPr>
          <p:cNvPr id="6" name="Picture 2" descr="Цветные фотографии 1915 года (22 фото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1" y="235874"/>
            <a:ext cx="6658130" cy="606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4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Он использовал серию из трех монохромных изображений в последовательности, каждый через различные цветные фильтры. По проектирование всех трех монохромных изображений восстанавливался естественный вид местности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6" y="2084832"/>
            <a:ext cx="11707091" cy="29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/>
          <p:nvPr/>
        </p:nvSpPr>
        <p:spPr>
          <a:xfrm>
            <a:off x="11051219" y="5556489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7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Но, конечно не всегда всё получалось идеально. Маленькие дети, они такие, всё время шевелятся :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46" y="202073"/>
            <a:ext cx="7322295" cy="62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/>
          <p:nvPr/>
        </p:nvSpPr>
        <p:spPr>
          <a:xfrm>
            <a:off x="10134505" y="6043134"/>
            <a:ext cx="89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</a:t>
            </a:r>
            <a:r>
              <a:rPr lang="ru-RU" dirty="0"/>
              <a:t>, </a:t>
            </a:r>
            <a:r>
              <a:rPr lang="en-US" dirty="0"/>
              <a:t>~1850-</a:t>
            </a:r>
            <a:r>
              <a:rPr lang="ru-RU" dirty="0"/>
              <a:t>е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Image result for фотограмметр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2084832"/>
            <a:ext cx="66294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4728" y="2635645"/>
            <a:ext cx="4567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Photogrammetry</a:t>
            </a:r>
            <a:r>
              <a:rPr lang="en-US" dirty="0"/>
              <a:t> is the science of making measurements from photographs. The input to </a:t>
            </a:r>
            <a:r>
              <a:rPr lang="en-US" b="1" dirty="0"/>
              <a:t>photogrammetry</a:t>
            </a:r>
            <a:r>
              <a:rPr lang="en-US" dirty="0"/>
              <a:t> is photographs, and the output is typically a map, a drawing, a measurement, or a 3D model of some real-world object or scene.</a:t>
            </a:r>
          </a:p>
        </p:txBody>
      </p:sp>
    </p:spTree>
    <p:extLst>
      <p:ext uri="{BB962C8B-B14F-4D97-AF65-F5344CB8AC3E}">
        <p14:creationId xmlns:p14="http://schemas.microsoft.com/office/powerpoint/2010/main" val="39778264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</a:t>
            </a:r>
            <a:r>
              <a:rPr lang="ru-RU" dirty="0"/>
              <a:t>?</a:t>
            </a:r>
            <a:endParaRPr lang="en-US" dirty="0"/>
          </a:p>
        </p:txBody>
      </p:sp>
      <p:pic>
        <p:nvPicPr>
          <p:cNvPr id="1026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03516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00875" y="3903516"/>
            <a:ext cx="4810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Computer vision</a:t>
            </a:r>
            <a:r>
              <a:rPr lang="en-US" dirty="0">
                <a:latin typeface="Arial" panose="020B0604020202020204" pitchFamily="34" charset="0"/>
              </a:rPr>
              <a:t> is an interdisciplinary field that deals with how computers can be made for gaining high-level understanding from digital images or videos. From the perspective of engineering, it seeks to automate tasks that the </a:t>
            </a:r>
            <a:r>
              <a:rPr lang="en-US" u="sng" dirty="0">
                <a:latin typeface="Arial" panose="020B0604020202020204" pitchFamily="34" charset="0"/>
              </a:rPr>
              <a:t>human visual system</a:t>
            </a:r>
            <a:r>
              <a:rPr lang="en-US" dirty="0">
                <a:latin typeface="Arial" panose="020B0604020202020204" pitchFamily="34" charset="0"/>
              </a:rPr>
              <a:t> can do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CCE9-60B3-477D-986C-1B0A14A12576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168279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10003" y="2167325"/>
            <a:ext cx="4810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Visual perception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ability to interpret the surrounding environment using light in the visible spectrum reflected by the objects in the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4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photogrammetry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3074" name="Picture 2" descr="Image result for фотограмметр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00" y="1920240"/>
            <a:ext cx="7973601" cy="44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5701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</a:t>
            </a:r>
            <a:br>
              <a:rPr lang="en-US" dirty="0"/>
            </a:br>
            <a:r>
              <a:rPr lang="en-US" dirty="0"/>
              <a:t>photogrammetry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32096" y="6607864"/>
            <a:ext cx="5901459" cy="274320"/>
          </a:xfrm>
        </p:spPr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4098" name="Picture 2" descr="Image result for triangulation stereophotogram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66" y="2884929"/>
            <a:ext cx="4932934" cy="36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9374" y="3231712"/>
                <a:ext cx="7614529" cy="142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Triangulation formula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Correlation equations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Etc…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74" y="3231712"/>
                <a:ext cx="7614529" cy="1421351"/>
              </a:xfrm>
              <a:prstGeom prst="rect">
                <a:avLst/>
              </a:prstGeom>
              <a:blipFill>
                <a:blip r:embed="rId3"/>
                <a:stretch>
                  <a:fillRect l="-1040" b="-9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triangulation 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77" y="19720"/>
            <a:ext cx="3939723" cy="27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225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Whirlwind, 1951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7B86-13E8-4CB8-8573-F47E890206B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5122" name="Picture 2" descr="http://www.chipsetc.com/uploads/1/2/4/4/1244189/6937026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9" y="2335710"/>
            <a:ext cx="4972985" cy="29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502899" y="5668995"/>
            <a:ext cx="100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endParaRPr lang="en-US" dirty="0"/>
          </a:p>
        </p:txBody>
      </p:sp>
      <p:pic>
        <p:nvPicPr>
          <p:cNvPr id="5126" name="Picture 6" descr="http://www.chipsetc.com/uploads/1/2/4/4/1244189/2918682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32" y="2368968"/>
            <a:ext cx="4643967" cy="28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9367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solids, 1963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7B86-13E8-4CB8-8573-F47E890206B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146" name="Picture 2" descr="http://www.packet.cc/images/mach-per-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28" y="1716830"/>
            <a:ext cx="3811397" cy="47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packet.cc/images/mach-per-fig2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75" y="1833167"/>
            <a:ext cx="3790725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993120" y="5985035"/>
            <a:ext cx="93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Ссылка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1429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Sketchpad, 1963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7170" name="Picture 2" descr="Sketchpad-Ap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301" y="2084832"/>
            <a:ext cx="5673725" cy="39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732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marr</a:t>
            </a:r>
            <a:r>
              <a:rPr lang="en-US" dirty="0"/>
              <a:t>, 1971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194" name="Picture 2" descr="Image result for david marr 1970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63" y="1766568"/>
            <a:ext cx="5529763" cy="425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04925" y="6089327"/>
            <a:ext cx="176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Ссылка</a:t>
            </a:r>
            <a:r>
              <a:rPr lang="ru-RU" dirty="0"/>
              <a:t>,</a:t>
            </a:r>
            <a:r>
              <a:rPr lang="ru-RU" dirty="0">
                <a:hlinkClick r:id="rId4"/>
              </a:rPr>
              <a:t> ссылка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4533" y="2566983"/>
            <a:ext cx="56246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primal sketch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of the scene – fundamental shapes recognition – angles, lines,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2.5D sketch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of the scene, texture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3D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scene visualization without gaps 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0580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Yann </a:t>
            </a:r>
            <a:r>
              <a:rPr lang="en-US" dirty="0" err="1"/>
              <a:t>lecunn</a:t>
            </a:r>
            <a:r>
              <a:rPr lang="en-US" dirty="0"/>
              <a:t>, 1989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40739" y="615508"/>
            <a:ext cx="3314700" cy="5772150"/>
          </a:xfrm>
          <a:prstGeom prst="rect">
            <a:avLst/>
          </a:prstGeom>
        </p:spPr>
      </p:pic>
      <p:pic>
        <p:nvPicPr>
          <p:cNvPr id="10242" name="Picture 2" descr="Image resul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0" y="4263853"/>
            <a:ext cx="2070560" cy="2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back propag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64" y="1844232"/>
            <a:ext cx="5236936" cy="2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geoffrey hinton back propagati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6612" y="4311360"/>
            <a:ext cx="1593840" cy="21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D334-370E-924D-B8F6-1A0833CA7A2C}"/>
              </a:ext>
            </a:extLst>
          </p:cNvPr>
          <p:cNvSpPr txBox="1"/>
          <p:nvPr/>
        </p:nvSpPr>
        <p:spPr>
          <a:xfrm>
            <a:off x="2029176" y="60538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Yann </a:t>
            </a:r>
            <a:r>
              <a:rPr lang="en-US" dirty="0" err="1"/>
              <a:t>LeCunn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B3B80-3F19-984B-9666-EAE730CFCB15}"/>
              </a:ext>
            </a:extLst>
          </p:cNvPr>
          <p:cNvSpPr txBox="1"/>
          <p:nvPr/>
        </p:nvSpPr>
        <p:spPr>
          <a:xfrm>
            <a:off x="7270698" y="60538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Jeffrey Hinton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2494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detector, 2001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14" y="2773874"/>
            <a:ext cx="5672810" cy="22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viola jones face detector examp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t="32802" r="11146" b="28679"/>
          <a:stretch/>
        </p:blipFill>
        <p:spPr bwMode="auto">
          <a:xfrm>
            <a:off x="207557" y="2773874"/>
            <a:ext cx="6130998" cy="22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6976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54EE-9251-4A7B-A9EC-3BD167C715B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2050" name="Picture 2" descr="Картинки по запросу hot-dog not hot-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57" y="1978909"/>
            <a:ext cx="5037814" cy="44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20464" y="4005037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“Silicon Valley” series</a:t>
            </a:r>
          </a:p>
        </p:txBody>
      </p:sp>
    </p:spTree>
    <p:extLst>
      <p:ext uri="{BB962C8B-B14F-4D97-AF65-F5344CB8AC3E}">
        <p14:creationId xmlns:p14="http://schemas.microsoft.com/office/powerpoint/2010/main" val="28791889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256" y="2588248"/>
            <a:ext cx="2534877" cy="472356"/>
          </a:xfrm>
        </p:spPr>
        <p:txBody>
          <a:bodyPr>
            <a:normAutofit/>
          </a:bodyPr>
          <a:lstStyle/>
          <a:p>
            <a:r>
              <a:rPr lang="en-US" sz="2000" dirty="0"/>
              <a:t>contrast</a:t>
            </a:r>
            <a:r>
              <a:rPr lang="ru-RU" sz="2000" dirty="0"/>
              <a:t>, </a:t>
            </a:r>
            <a:r>
              <a:rPr lang="en-US" sz="2000" dirty="0"/>
              <a:t>illumination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F18A-687F-4381-8503-91F8B32D6A38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25604" name="Picture 4" descr="Картинки по запросу цветокоррекц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9" y="167892"/>
            <a:ext cx="4704462" cy="23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45791A-DEF1-1540-8FA3-AB8630D24FD1}"/>
              </a:ext>
            </a:extLst>
          </p:cNvPr>
          <p:cNvSpPr txBox="1">
            <a:spLocks/>
          </p:cNvSpPr>
          <p:nvPr/>
        </p:nvSpPr>
        <p:spPr>
          <a:xfrm>
            <a:off x="7298979" y="2602483"/>
            <a:ext cx="2351785" cy="3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Quality enhancement</a:t>
            </a:r>
            <a:endParaRPr lang="en-US" sz="2000" dirty="0"/>
          </a:p>
        </p:txBody>
      </p:sp>
      <p:pic>
        <p:nvPicPr>
          <p:cNvPr id="8" name="Picture 2" descr="Картинки по запросу letsenhance">
            <a:extLst>
              <a:ext uri="{FF2B5EF4-FFF2-40B4-BE49-F238E27FC236}">
                <a16:creationId xmlns:a16="http://schemas.microsoft.com/office/drawing/2014/main" id="{381C7053-4F73-4449-A8BC-16554DF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57" y="150774"/>
            <a:ext cx="3545231" cy="2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10EDB-BF51-DA43-9EED-7241F2183283}"/>
              </a:ext>
            </a:extLst>
          </p:cNvPr>
          <p:cNvSpPr txBox="1"/>
          <p:nvPr/>
        </p:nvSpPr>
        <p:spPr>
          <a:xfrm>
            <a:off x="7450780" y="2824426"/>
            <a:ext cx="34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Eliminating JPEG artifacts</a:t>
            </a:r>
          </a:p>
        </p:txBody>
      </p:sp>
      <p:pic>
        <p:nvPicPr>
          <p:cNvPr id="12" name="Picture 10" descr="Картинки по запросу black and white to color">
            <a:extLst>
              <a:ext uri="{FF2B5EF4-FFF2-40B4-BE49-F238E27FC236}">
                <a16:creationId xmlns:a16="http://schemas.microsoft.com/office/drawing/2014/main" id="{F0AAB33D-6165-2940-819B-9273EFE2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21" y="3282546"/>
            <a:ext cx="3704311" cy="27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C140366-B78D-954E-8625-8E6018A6F37A}"/>
              </a:ext>
            </a:extLst>
          </p:cNvPr>
          <p:cNvSpPr txBox="1">
            <a:spLocks/>
          </p:cNvSpPr>
          <p:nvPr/>
        </p:nvSpPr>
        <p:spPr>
          <a:xfrm>
            <a:off x="2597256" y="6074689"/>
            <a:ext cx="1537039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colorization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BDE71C-AA65-0241-A3D6-6D10E0589C79}"/>
              </a:ext>
            </a:extLst>
          </p:cNvPr>
          <p:cNvSpPr txBox="1">
            <a:spLocks/>
          </p:cNvSpPr>
          <p:nvPr/>
        </p:nvSpPr>
        <p:spPr>
          <a:xfrm>
            <a:off x="7552893" y="5967172"/>
            <a:ext cx="1822789" cy="48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Creating effects</a:t>
            </a:r>
            <a:endParaRPr lang="en-US" sz="2000" dirty="0"/>
          </a:p>
        </p:txBody>
      </p:sp>
      <p:pic>
        <p:nvPicPr>
          <p:cNvPr id="18" name="Picture 2" descr="Картинки по запросу хромакей">
            <a:extLst>
              <a:ext uri="{FF2B5EF4-FFF2-40B4-BE49-F238E27FC236}">
                <a16:creationId xmlns:a16="http://schemas.microsoft.com/office/drawing/2014/main" id="{EDC33EF3-D8F7-FE4A-86A9-23E9B08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72" y="3282545"/>
            <a:ext cx="4090632" cy="27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020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B53D-65F7-45A5-88B7-EDB3257A178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" y="3171799"/>
            <a:ext cx="7486650" cy="33242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81" y="0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332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49" y="2713903"/>
            <a:ext cx="2243429" cy="346117"/>
          </a:xfrm>
        </p:spPr>
        <p:txBody>
          <a:bodyPr>
            <a:normAutofit/>
          </a:bodyPr>
          <a:lstStyle/>
          <a:p>
            <a:r>
              <a:rPr lang="en-US" sz="2000" dirty="0"/>
              <a:t>creating</a:t>
            </a:r>
            <a:r>
              <a:rPr lang="ru-RU" sz="2000" dirty="0"/>
              <a:t> </a:t>
            </a:r>
            <a:r>
              <a:rPr lang="en-US" sz="2000" dirty="0"/>
              <a:t>3d</a:t>
            </a:r>
            <a:r>
              <a:rPr lang="ru-RU" sz="2000" dirty="0"/>
              <a:t> </a:t>
            </a:r>
            <a:r>
              <a:rPr lang="en-US" sz="2000" dirty="0"/>
              <a:t>models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FAE2-D24C-435C-8DFB-35B61EDB8B4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9458" name="Picture 2" descr="Картинки по запросу камбербетч драко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9" y="232748"/>
            <a:ext cx="5071871" cy="240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4582" y="2954044"/>
            <a:ext cx="40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Hobbit: The Desolation of </a:t>
            </a:r>
            <a:r>
              <a:rPr lang="en-US" dirty="0" err="1"/>
              <a:t>Smaug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293012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D14F-C5E2-4A47-B318-814C043E6D3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26628" name="Picture 4" descr="Картинки по запросу теннисный мяч траектор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8047568" cy="32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74548" y="3371771"/>
            <a:ext cx="273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Tracing ball trajectory</a:t>
            </a:r>
          </a:p>
        </p:txBody>
      </p:sp>
    </p:spTree>
    <p:extLst>
      <p:ext uri="{BB962C8B-B14F-4D97-AF65-F5344CB8AC3E}">
        <p14:creationId xmlns:p14="http://schemas.microsoft.com/office/powerpoint/2010/main" val="59205609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images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C561-9AD1-45C0-A80C-A17C944EE6A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4" y="2260600"/>
            <a:ext cx="8693811" cy="3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30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</a:t>
            </a:r>
            <a:r>
              <a:rPr lang="en-US" dirty="0"/>
              <a:t>d</a:t>
            </a:r>
            <a:r>
              <a:rPr lang="ru-RU" dirty="0"/>
              <a:t> </a:t>
            </a:r>
            <a:r>
              <a:rPr lang="en-US" dirty="0"/>
              <a:t>maps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414D-9E83-4123-B0CF-57CC98FD1E6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20482" name="Picture 2" descr="Картинки по запросу 3d map from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9" y="1987847"/>
            <a:ext cx="7027672" cy="43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34195" y="3501075"/>
            <a:ext cx="2785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Google Earth, 2001-2017</a:t>
            </a:r>
          </a:p>
        </p:txBody>
      </p:sp>
    </p:spTree>
    <p:extLst>
      <p:ext uri="{BB962C8B-B14F-4D97-AF65-F5344CB8AC3E}">
        <p14:creationId xmlns:p14="http://schemas.microsoft.com/office/powerpoint/2010/main" val="140997439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Kinect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C283F-CB2A-46C1-BCF1-FBCBE7D0893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23554" name="Picture 2" descr="Картинки по запросу ki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7204964" cy="39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73837" y="3323660"/>
            <a:ext cx="2471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Microsoft Kinect, 2009</a:t>
            </a:r>
          </a:p>
        </p:txBody>
      </p:sp>
    </p:spTree>
    <p:extLst>
      <p:ext uri="{BB962C8B-B14F-4D97-AF65-F5344CB8AC3E}">
        <p14:creationId xmlns:p14="http://schemas.microsoft.com/office/powerpoint/2010/main" val="14788208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Snapchat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EDF2-80B2-4839-8B54-72496511057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22530" name="Picture 2" descr="Картинки по запросу snapchat fil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66910" y="3805166"/>
            <a:ext cx="305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SnapChat</a:t>
            </a:r>
            <a:r>
              <a:rPr lang="en-US" dirty="0"/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36664914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D625-1EB5-429B-9FED-ECDAE509B39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24580" name="Picture 4" descr="Картинки по запросу pokemon 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75819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28727" y="3795641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Pokemon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GO, 2016</a:t>
            </a:r>
          </a:p>
        </p:txBody>
      </p:sp>
    </p:spTree>
    <p:extLst>
      <p:ext uri="{BB962C8B-B14F-4D97-AF65-F5344CB8AC3E}">
        <p14:creationId xmlns:p14="http://schemas.microsoft.com/office/powerpoint/2010/main" val="274999128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A3A5-5459-4DB6-A7ED-130F0243369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27650" name="Picture 2" descr="Картинки по запросу face 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7" y="2016731"/>
            <a:ext cx="6316472" cy="37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01200" y="5917986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Face ID, Apple, 2017</a:t>
            </a:r>
          </a:p>
        </p:txBody>
      </p:sp>
      <p:pic>
        <p:nvPicPr>
          <p:cNvPr id="5122" name="Picture 2" descr="ÐÐ°ÑÑÐ¸Ð½ÐºÐ¸ Ð¿Ð¾ Ð·Ð°Ð¿ÑÐ¾ÑÑ face id cra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43" y="2084832"/>
            <a:ext cx="4687357" cy="351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279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 cars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F24B-12CC-4B94-9C89-60D6C030B17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28674" name="Picture 2" descr="Картинки по запросу autonomous driv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96" y="2084832"/>
            <a:ext cx="8149336" cy="40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8245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1E95-D8C1-4615-90D2-0F0630637B5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fUyU3lKzoi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24128" y="2084832"/>
            <a:ext cx="6896100" cy="3879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3600" y="3839694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Boston Dynamics, 2018</a:t>
            </a:r>
          </a:p>
        </p:txBody>
      </p:sp>
    </p:spTree>
    <p:extLst>
      <p:ext uri="{BB962C8B-B14F-4D97-AF65-F5344CB8AC3E}">
        <p14:creationId xmlns:p14="http://schemas.microsoft.com/office/powerpoint/2010/main" val="1148174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395E-C7B5-4EB4-B497-1E92F69609B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Картинки по запросу cnn object recog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28" y="2681792"/>
            <a:ext cx="9720072" cy="36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03295788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 liked ))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85C-19BF-4966-93CE-B2AF90B1F15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9" name="2018-02-16 22-53-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044" y="1880936"/>
            <a:ext cx="8041381" cy="45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4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Face2face, </a:t>
            </a:r>
            <a:r>
              <a:rPr lang="en-US" dirty="0" err="1"/>
              <a:t>DeepfaKe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3074" name="Picture 2" descr="ÐÐ°ÑÑÐ¸Ð½ÐºÐ¸ Ð¿Ð¾ Ð·Ð°Ð¿ÑÐ¾ÑÑ face2face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36" y="2148192"/>
            <a:ext cx="6455664" cy="43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eepfake nicolas cage">
            <a:extLst>
              <a:ext uri="{FF2B5EF4-FFF2-40B4-BE49-F238E27FC236}">
                <a16:creationId xmlns:a16="http://schemas.microsoft.com/office/drawing/2014/main" id="{BE0A1867-7348-47EE-AB45-89690449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841"/>
            <a:ext cx="6096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18730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9961735" cy="1499616"/>
          </a:xfrm>
        </p:spPr>
        <p:txBody>
          <a:bodyPr/>
          <a:lstStyle/>
          <a:p>
            <a:r>
              <a:rPr lang="en-US" dirty="0"/>
              <a:t>Why doing cv is hard?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9F3C-B03E-49EB-BD1B-757326C0873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6" y="2411403"/>
            <a:ext cx="4365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Angle of rotation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Scale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Illumination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Angle of photos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3</a:t>
            </a:r>
            <a:r>
              <a:rPr lang="en-US" sz="2400" dirty="0"/>
              <a:t>D -&gt; </a:t>
            </a:r>
            <a:r>
              <a:rPr lang="ru-RU" sz="2400" dirty="0"/>
              <a:t>2</a:t>
            </a:r>
            <a:r>
              <a:rPr lang="en-US" sz="2400" dirty="0"/>
              <a:t>D creates ambiguity</a:t>
            </a:r>
            <a:r>
              <a:rPr lang="ru-RU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…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83" y="1942477"/>
            <a:ext cx="455295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64288" y="5410550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10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visualized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07879-652A-4790-A993-EB80CDC69AD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8194" name="Picture 2" descr="Картинки по запросу image different a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9434" y="1918843"/>
            <a:ext cx="6829459" cy="45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32483" y="3754548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783220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6712-4801-469E-BA89-B178F458DD26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3314" name="Picture 2" descr="Картинки по запросу black or g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77" y="1986904"/>
            <a:ext cx="6493574" cy="4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2483" y="3884539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3960430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231A7-D08F-4E45-8858-F4C485FBA92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12290" name="Picture 2" descr="Картинки по запросу different earr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37" y="2000761"/>
            <a:ext cx="4468253" cy="44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85057" y="3973277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Diversity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471223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7A66-74FD-465D-84C8-A387FD52B51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11266" name="Picture 2" descr="Картинки по запросу perspective ill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21" y="1985404"/>
            <a:ext cx="4244086" cy="44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14366" y="39409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Perspective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3895789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EF43-4F84-4530-B027-840378D05D5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10246" name="Picture 6" descr="Image result for chess desk ill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1" y="2084832"/>
            <a:ext cx="102965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47200" y="1335024"/>
            <a:ext cx="264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Illumination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1821859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0E294-9161-4C3E-919C-1DC8CEA801E9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89" y="1865213"/>
            <a:ext cx="8186550" cy="460549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237253308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B4DD-A33C-4578-8BEB-D264F3C644F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37702" y="3890561"/>
            <a:ext cx="379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Aberrations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28" y="2084832"/>
            <a:ext cx="2176272" cy="413467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151089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5000-EDAE-4AF2-9A27-B23C8ADD501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3" y="1888874"/>
            <a:ext cx="6924981" cy="45818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87322627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9BA9-E728-472E-BFEA-FAD0C0C1F0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pic>
        <p:nvPicPr>
          <p:cNvPr id="16386" name="Picture 2" descr="Картинки по запросу blu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72" y="2084832"/>
            <a:ext cx="6267544" cy="42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3401" y="3323660"/>
            <a:ext cx="328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on the photo?</a:t>
            </a:r>
          </a:p>
        </p:txBody>
      </p:sp>
    </p:spTree>
    <p:extLst>
      <p:ext uri="{BB962C8B-B14F-4D97-AF65-F5344CB8AC3E}">
        <p14:creationId xmlns:p14="http://schemas.microsoft.com/office/powerpoint/2010/main" val="239680161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08C-4E23-4BD9-B194-092C9CBA7E3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3076" name="Picture 4" descr="Картинки по запросу lena borders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29" y="2084832"/>
            <a:ext cx="4385871" cy="43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1001" y="3715240"/>
            <a:ext cx="328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on the image?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162663340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 top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4D88-8534-4D61-BFAD-79CE4C0B55D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054" y="2569741"/>
            <a:ext cx="62083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This picture is from Playboy as of 1972</a:t>
            </a:r>
            <a:endParaRPr lang="ru-RU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In</a:t>
            </a:r>
            <a:r>
              <a:rPr lang="ru-RU" sz="2400" dirty="0">
                <a:latin typeface="Arial" panose="020B0604020202020204" pitchFamily="34" charset="0"/>
              </a:rPr>
              <a:t> 1973 </a:t>
            </a:r>
            <a:r>
              <a:rPr lang="en-US" sz="2400" dirty="0">
                <a:latin typeface="Arial" panose="020B0604020202020204" pitchFamily="34" charset="0"/>
              </a:rPr>
              <a:t>Alexander </a:t>
            </a:r>
            <a:r>
              <a:rPr lang="en-US" sz="2400" dirty="0" err="1">
                <a:latin typeface="Arial" panose="020B0604020202020204" pitchFamily="34" charset="0"/>
              </a:rPr>
              <a:t>Savchuk</a:t>
            </a:r>
            <a:r>
              <a:rPr lang="en-US" sz="2400" dirty="0">
                <a:latin typeface="Arial" panose="020B0604020202020204" pitchFamily="34" charset="0"/>
              </a:rPr>
              <a:t> used it in his CV work</a:t>
            </a:r>
            <a:endParaRPr lang="ru-RU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Lena </a:t>
            </a:r>
            <a:r>
              <a:rPr lang="en-US" sz="2400" dirty="0" err="1">
                <a:latin typeface="Arial" panose="020B0604020202020204" pitchFamily="34" charset="0"/>
              </a:rPr>
              <a:t>Söderberg</a:t>
            </a:r>
            <a:r>
              <a:rPr lang="en-US" sz="2400" dirty="0">
                <a:latin typeface="Arial" panose="020B0604020202020204" pitchFamily="34" charset="0"/>
              </a:rPr>
              <a:t> is on the photo</a:t>
            </a:r>
          </a:p>
          <a:p>
            <a:r>
              <a:rPr lang="en-US" sz="2400" dirty="0">
                <a:latin typeface="Arial" panose="020B0604020202020204" pitchFamily="34" charset="0"/>
              </a:rPr>
              <a:t>This picture has the big dynamic range – dark and bright pixels</a:t>
            </a:r>
            <a:endParaRPr lang="ru-RU" sz="2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https://upload.wikimedia.org/wikipedia/ru/2/24/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56" y="1599923"/>
            <a:ext cx="4385871" cy="43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357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44B3-F488-4249-92BC-8CA6861CCD23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9709" y="3324673"/>
            <a:ext cx="3281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color of objects on the image?</a:t>
            </a:r>
          </a:p>
        </p:txBody>
      </p:sp>
      <p:pic>
        <p:nvPicPr>
          <p:cNvPr id="5122" name="Picture 2" descr="Картинки по запросу черно белое фото арбу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51" y="2030337"/>
            <a:ext cx="6664715" cy="44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361411525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r>
              <a:rPr lang="ru-RU" dirty="0"/>
              <a:t>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2" descr="https://upload.wikimedia.org/wikipedia/commons/thumb/f/f1/EM_spectrum.svg/787px-EM_spectru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4" y="2351664"/>
            <a:ext cx="5762070" cy="29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солнце озоновый сло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351664"/>
            <a:ext cx="6073140" cy="29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96" y="5834539"/>
            <a:ext cx="39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very tiny range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5884" y="5834539"/>
            <a:ext cx="394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see is reflections of the light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8545" y="2023661"/>
            <a:ext cx="18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is a wave</a:t>
            </a:r>
          </a:p>
        </p:txBody>
      </p:sp>
    </p:spTree>
    <p:extLst>
      <p:ext uri="{BB962C8B-B14F-4D97-AF65-F5344CB8AC3E}">
        <p14:creationId xmlns:p14="http://schemas.microsoft.com/office/powerpoint/2010/main" val="400997732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 of the eye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784AD-9DC7-445F-A410-86D0A0F1FA3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14338" name="Picture 2" descr="Картинки по запросу ey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" y="1729232"/>
            <a:ext cx="6459434" cy="43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Картинки по запросу ganglion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729232"/>
            <a:ext cx="4762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0462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</a:t>
            </a:r>
            <a:r>
              <a:rPr lang="ru-RU" dirty="0"/>
              <a:t> </a:t>
            </a:r>
            <a:r>
              <a:rPr lang="en-US" dirty="0"/>
              <a:t>vs octopus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2050" name="Picture 2" descr="ÐÐ°ÑÑÐ¸Ð½ÐºÐ¸ Ð¿Ð¾ Ð·Ð°Ð¿ÑÐ¾ÑÑ Ð³Ð»Ð°Ð· Ð¾ÑÑÐ¼Ð¸Ð½Ð¾Ð³Ð° Ð¸ ÑÐµÐ»Ð¾Ð²Ðµ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74" y="1918578"/>
            <a:ext cx="8853380" cy="404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173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 vs eye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8E17-4FE6-44D3-83AC-BFC72DF977C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18436" name="Picture 4" descr="Картинки по запросу слышимый диапазо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86" y="1872406"/>
            <a:ext cx="4083944" cy="40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upload.wikimedia.org/wikipedia/commons/thumb/f/f1/EM_spectrum.svg/787px-EM_spectru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8" y="1872406"/>
            <a:ext cx="749617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1089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8" y="5388497"/>
            <a:ext cx="10612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An </a:t>
            </a:r>
            <a:r>
              <a:rPr lang="en-US" b="1" dirty="0">
                <a:cs typeface="Calibri" panose="020F0502020204030204" pitchFamily="34" charset="0"/>
              </a:rPr>
              <a:t>image</a:t>
            </a:r>
            <a:r>
              <a:rPr lang="en-US" dirty="0">
                <a:cs typeface="Calibri" panose="020F0502020204030204" pitchFamily="34" charset="0"/>
              </a:rPr>
              <a:t> is an artifact that depicts visual perception, for example, a photo or a two-dimensional picture, that has a similar appearance to some subject—usually a physical object or a person, thus providing a depiction of it</a:t>
            </a:r>
          </a:p>
        </p:txBody>
      </p:sp>
      <p:pic>
        <p:nvPicPr>
          <p:cNvPr id="2050" name="Picture 2" descr="Image result for gopro phot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47" y="2000826"/>
            <a:ext cx="4909862" cy="2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frared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6" y="2000825"/>
            <a:ext cx="3594981" cy="27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ultraviolet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09" y="2000826"/>
            <a:ext cx="3212441" cy="2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53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an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1028" name="Picture 4" descr="Image result for scen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15" y="1890291"/>
            <a:ext cx="3270165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линз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80" y="173846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светочувствительный элемен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9" t="616" r="904" b="-616"/>
          <a:stretch/>
        </p:blipFill>
        <p:spPr bwMode="auto">
          <a:xfrm>
            <a:off x="7720161" y="1738463"/>
            <a:ext cx="2698462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ацп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4489797"/>
            <a:ext cx="2857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функц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54" y="407069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1034" idx="0"/>
          </p:cNvCxnSpPr>
          <p:nvPr/>
        </p:nvCxnSpPr>
        <p:spPr>
          <a:xfrm>
            <a:off x="9222411" y="3729759"/>
            <a:ext cx="0" cy="76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34" idx="1"/>
          </p:cNvCxnSpPr>
          <p:nvPr/>
        </p:nvCxnSpPr>
        <p:spPr>
          <a:xfrm flipH="1">
            <a:off x="7349204" y="5470872"/>
            <a:ext cx="444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Image result for дисплей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15" y="4311278"/>
            <a:ext cx="2470112" cy="19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4523497" y="5261321"/>
            <a:ext cx="444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Image result for солнц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" y="2227282"/>
            <a:ext cx="1165486" cy="11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1040" idx="3"/>
            <a:endCxn id="1028" idx="1"/>
          </p:cNvCxnSpPr>
          <p:nvPr/>
        </p:nvCxnSpPr>
        <p:spPr>
          <a:xfrm>
            <a:off x="1254227" y="2810025"/>
            <a:ext cx="62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628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F6242-E429-4B92-8BF8-CBCA09B6D44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35024"/>
            <a:ext cx="7159791" cy="4994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75715833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digitizing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B45-C39A-4367-8D56-195588DADDB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  <p:pic>
        <p:nvPicPr>
          <p:cNvPr id="17410" name="Picture 2" descr="Картинки по запросу camera photosensitive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5864352" cy="39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Картинки по запросу pixel on camera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65" y="2084832"/>
            <a:ext cx="4420235" cy="28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7491" y="5029200"/>
            <a:ext cx="466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location is not ideal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break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transfer is imperfect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Digitizing of space and brightness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8647" y="1588542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Photosensitive elements</a:t>
            </a:r>
          </a:p>
        </p:txBody>
      </p:sp>
    </p:spTree>
    <p:extLst>
      <p:ext uri="{BB962C8B-B14F-4D97-AF65-F5344CB8AC3E}">
        <p14:creationId xmlns:p14="http://schemas.microsoft.com/office/powerpoint/2010/main" val="42729974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is a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CA77-1B1D-4BAB-95E7-F7F759A4EEF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1969022"/>
            <a:ext cx="4168365" cy="4168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7" y="1969022"/>
            <a:ext cx="4562189" cy="41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19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channels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A871-1A49-4AC9-B652-D8A394112C93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11919"/>
            <a:ext cx="3606113" cy="3606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09" y="2488255"/>
            <a:ext cx="3606113" cy="3606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90" y="2837504"/>
            <a:ext cx="3606113" cy="360611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709850" y="1992926"/>
            <a:ext cx="3614316" cy="3618765"/>
            <a:chOff x="7663114" y="2092960"/>
            <a:chExt cx="3614316" cy="3618765"/>
          </a:xfrm>
        </p:grpSpPr>
        <p:sp>
          <p:nvSpPr>
            <p:cNvPr id="12" name="Rectangle 11"/>
            <p:cNvSpPr/>
            <p:nvPr/>
          </p:nvSpPr>
          <p:spPr>
            <a:xfrm>
              <a:off x="7671317" y="2102130"/>
              <a:ext cx="3606113" cy="3601467"/>
            </a:xfrm>
            <a:prstGeom prst="rect">
              <a:avLst/>
            </a:prstGeom>
            <a:blipFill dpi="0" rotWithShape="1">
              <a:blip r:embed="rId5">
                <a:alphaModFix amt="6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63114" y="2092960"/>
              <a:ext cx="3606113" cy="3601467"/>
            </a:xfrm>
            <a:prstGeom prst="rect">
              <a:avLst/>
            </a:prstGeom>
            <a:blipFill dpi="0" rotWithShape="1">
              <a:blip r:embed="rId6">
                <a:alphaModFix amt="6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71317" y="2110258"/>
              <a:ext cx="3606113" cy="3601467"/>
            </a:xfrm>
            <a:prstGeom prst="rect">
              <a:avLst/>
            </a:prstGeom>
            <a:blipFill dpi="0" rotWithShape="1">
              <a:blip r:embed="rId7">
                <a:alphaModFix amt="6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294901" y="5676467"/>
            <a:ext cx="551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different as Windows OS has its own mechanism of dealing with colors based on humans perception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6906" y="149995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 of</a:t>
            </a:r>
            <a:r>
              <a:rPr lang="ru-RU" dirty="0"/>
              <a:t> 3</a:t>
            </a:r>
            <a:r>
              <a:rPr lang="en-US" dirty="0"/>
              <a:t> with</a:t>
            </a:r>
            <a:r>
              <a:rPr lang="ru-RU" dirty="0"/>
              <a:t> 33% </a:t>
            </a:r>
            <a:r>
              <a:rPr lang="en-US" dirty="0"/>
              <a:t>of brightness</a:t>
            </a:r>
          </a:p>
        </p:txBody>
      </p:sp>
    </p:spTree>
    <p:extLst>
      <p:ext uri="{BB962C8B-B14F-4D97-AF65-F5344CB8AC3E}">
        <p14:creationId xmlns:p14="http://schemas.microsoft.com/office/powerpoint/2010/main" val="392938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6558" y="3058972"/>
            <a:ext cx="5023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Color – </a:t>
            </a:r>
            <a:r>
              <a:rPr lang="en-US" sz="2000" u="sng" dirty="0"/>
              <a:t>subjective</a:t>
            </a:r>
            <a:r>
              <a:rPr lang="en-US" sz="2000" dirty="0"/>
              <a:t> characteristic of the electro-magnetic optical range</a:t>
            </a:r>
            <a:endParaRPr lang="en-US" sz="2000" b="1" dirty="0"/>
          </a:p>
        </p:txBody>
      </p:sp>
      <p:pic>
        <p:nvPicPr>
          <p:cNvPr id="4098" name="Picture 2" descr="Image result for функция чувствительности глаза к освещеннос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6" y="1832482"/>
            <a:ext cx="5372054" cy="316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21582" y="5091462"/>
            <a:ext cx="538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humans sensitivity of brightness in day/night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81999" y="4724400"/>
            <a:ext cx="1995055" cy="26894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Wavelength, nm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5390761" y="3133017"/>
            <a:ext cx="2432300" cy="33592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Relative visibility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363199" y="2289099"/>
            <a:ext cx="1297326" cy="35620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Day light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363199" y="2569159"/>
            <a:ext cx="1297326" cy="35620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225567540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Metamers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4" descr="https://www.pantone.ru/media/textpages/2016-05-05/whiteshirtsu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31" y="2071116"/>
            <a:ext cx="4350881" cy="3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81710" y="5648835"/>
            <a:ext cx="500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Shirts that have same color in day light are of different color when exposed to ultraviolet</a:t>
            </a:r>
          </a:p>
        </p:txBody>
      </p:sp>
      <p:pic>
        <p:nvPicPr>
          <p:cNvPr id="1026" name="Picture 2" descr="ÐÐ°ÑÑÐ¸Ð½ÐºÐ¸ Ð¿Ð¾ Ð·Ð°Ð¿ÑÐ¾ÑÑ Ð²ÐµÑÐ¾Ð²ÑÐµ Ð¼ÐµÑÐ°Ð¼ÐµÑÑ ÑÐ¾ÑÐ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16134" r="2557" b="20718"/>
          <a:stretch/>
        </p:blipFill>
        <p:spPr bwMode="auto">
          <a:xfrm>
            <a:off x="4991100" y="2017057"/>
            <a:ext cx="7200900" cy="36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991100" y="2071116"/>
            <a:ext cx="3057856" cy="200225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Metamerism</a:t>
            </a:r>
            <a:r>
              <a:rPr lang="en-US" dirty="0"/>
              <a:t> – different spectral characteristics can have same impact on the perception of the color</a:t>
            </a:r>
          </a:p>
        </p:txBody>
      </p:sp>
    </p:spTree>
    <p:extLst>
      <p:ext uri="{BB962C8B-B14F-4D97-AF65-F5344CB8AC3E}">
        <p14:creationId xmlns:p14="http://schemas.microsoft.com/office/powerpoint/2010/main" val="214548578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  <p:pic>
        <p:nvPicPr>
          <p:cNvPr id="5122" name="Picture 2" descr="Image result for спектр излучения от предмет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16916"/>
            <a:ext cx="5048671" cy="440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83927" y="1822363"/>
            <a:ext cx="5022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have different spectrum</a:t>
            </a:r>
          </a:p>
          <a:p>
            <a:endParaRPr lang="en-US" sz="2400" dirty="0"/>
          </a:p>
          <a:p>
            <a:r>
              <a:rPr lang="en-US" sz="2400" dirty="0"/>
              <a:t>Texture, material, etc. affect the spectrum</a:t>
            </a:r>
          </a:p>
        </p:txBody>
      </p:sp>
    </p:spTree>
    <p:extLst>
      <p:ext uri="{BB962C8B-B14F-4D97-AF65-F5344CB8AC3E}">
        <p14:creationId xmlns:p14="http://schemas.microsoft.com/office/powerpoint/2010/main" val="6010491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Grassman’s</a:t>
            </a:r>
            <a:r>
              <a:rPr lang="en-US" dirty="0"/>
              <a:t> laws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9656" y="3008160"/>
            <a:ext cx="53628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4 laws (see Wikipedia), but they basically express the idea that empirical perception of color linear.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90" y="2737015"/>
            <a:ext cx="2115741" cy="15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723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0763" y="1934133"/>
            <a:ext cx="414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3 base colors (wavelengths)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codes for other colors using base experimentally</a:t>
            </a:r>
            <a:endParaRPr lang="ru-RU" dirty="0"/>
          </a:p>
        </p:txBody>
      </p:sp>
      <p:pic>
        <p:nvPicPr>
          <p:cNvPr id="7170" name="Picture 2" descr="Image result for trichromatic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36" y="1934133"/>
            <a:ext cx="4879350" cy="45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thumb/f/f9/Tricolour_television_close_up.jpg/800px-Tricolour_television_close_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63" y="3361730"/>
            <a:ext cx="4145299" cy="31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3839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  <p:pic>
        <p:nvPicPr>
          <p:cNvPr id="6146" name="Picture 2" descr="https://upload.wikimedia.org/wikipedia/commons/thumb/1/1e/Cones_SMJ2_E.svg/287px-Cones_SMJ2_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171048"/>
            <a:ext cx="4351436" cy="32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661" y="1683051"/>
            <a:ext cx="2824596" cy="20242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2908" y="4204756"/>
            <a:ext cx="4173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codes using this function and known illumination on an object</a:t>
            </a:r>
          </a:p>
          <a:p>
            <a:r>
              <a:rPr lang="en-US" dirty="0"/>
              <a:t>There are LMS variations that are not possible in nature</a:t>
            </a:r>
            <a:endParaRPr lang="ru-RU" dirty="0"/>
          </a:p>
          <a:p>
            <a:r>
              <a:rPr lang="en-US" dirty="0"/>
              <a:t>You cannot build a display using LMS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4128" y="5642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Take the function of spectral response of eye cones normalized by max value</a:t>
            </a:r>
          </a:p>
        </p:txBody>
      </p:sp>
    </p:spTree>
    <p:extLst>
      <p:ext uri="{BB962C8B-B14F-4D97-AF65-F5344CB8AC3E}">
        <p14:creationId xmlns:p14="http://schemas.microsoft.com/office/powerpoint/2010/main" val="40778493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, 1931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320359"/>
            <a:ext cx="229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= 645.2 nm</a:t>
            </a:r>
          </a:p>
          <a:p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/>
              <a:t> = 525.3 nm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en-US" dirty="0"/>
              <a:t> = 444.4 nm</a:t>
            </a:r>
          </a:p>
        </p:txBody>
      </p:sp>
      <p:pic>
        <p:nvPicPr>
          <p:cNvPr id="9218" name="Picture 2" descr="Image result for цветовой ку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86" y="2001706"/>
            <a:ext cx="6540596" cy="38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4128" y="3976256"/>
            <a:ext cx="333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code every color using that model?</a:t>
            </a:r>
          </a:p>
        </p:txBody>
      </p:sp>
    </p:spTree>
    <p:extLst>
      <p:ext uri="{BB962C8B-B14F-4D97-AF65-F5344CB8AC3E}">
        <p14:creationId xmlns:p14="http://schemas.microsoft.com/office/powerpoint/2010/main" val="40345009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B761-B485-43F7-970F-FEC7E848A1E8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Creating new images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09" y="2084832"/>
            <a:ext cx="7543800" cy="367263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01819415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matching function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p:pic>
        <p:nvPicPr>
          <p:cNvPr id="10242" name="Picture 2" descr="Image result for rgb matching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47" y="2162418"/>
            <a:ext cx="5218580" cy="3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richromatic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24" y="2162418"/>
            <a:ext cx="4039043" cy="374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9036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gamut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  <p:pic>
        <p:nvPicPr>
          <p:cNvPr id="11266" name="Picture 2" descr="Image result for gamut of 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75" y="1606314"/>
            <a:ext cx="4610389" cy="46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92433" y="3095901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Color gamut illustrates the visible spectrum and spectrum that can be coded in different color models</a:t>
            </a:r>
          </a:p>
        </p:txBody>
      </p:sp>
    </p:spTree>
    <p:extLst>
      <p:ext uri="{BB962C8B-B14F-4D97-AF65-F5344CB8AC3E}">
        <p14:creationId xmlns:p14="http://schemas.microsoft.com/office/powerpoint/2010/main" val="228860001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1837" y="2646552"/>
            <a:ext cx="51123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RGB model does not have brightness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when the color TV appeared someone solved that problem by introducing HSV model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Hue, Saturation, Brightness</a:t>
            </a:r>
          </a:p>
        </p:txBody>
      </p:sp>
      <p:pic>
        <p:nvPicPr>
          <p:cNvPr id="12290" name="Picture 2" descr="https://upload.wikimedia.org/wikipedia/commons/thumb/e/ea/HSV_cone.png/800px-HSV_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98" y="1690886"/>
            <a:ext cx="5800802" cy="46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1189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42" y="512975"/>
            <a:ext cx="8162493" cy="5593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0500" y="3683000"/>
            <a:ext cx="233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Conversion from RGB to</a:t>
            </a:r>
            <a:r>
              <a:rPr lang="ru-RU" sz="2000" dirty="0"/>
              <a:t> </a:t>
            </a:r>
            <a:r>
              <a:rPr lang="en-US" sz="2000" dirty="0"/>
              <a:t>HSV</a:t>
            </a:r>
          </a:p>
        </p:txBody>
      </p:sp>
    </p:spTree>
    <p:extLst>
      <p:ext uri="{BB962C8B-B14F-4D97-AF65-F5344CB8AC3E}">
        <p14:creationId xmlns:p14="http://schemas.microsoft.com/office/powerpoint/2010/main" val="3945984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Cmyk</a:t>
            </a:r>
            <a:br>
              <a:rPr lang="en-US" dirty="0"/>
            </a:br>
            <a:r>
              <a:rPr lang="en-US" dirty="0"/>
              <a:t>subtractive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84</a:t>
            </a:fld>
            <a:endParaRPr lang="en-US" dirty="0"/>
          </a:p>
        </p:txBody>
      </p:sp>
      <p:pic>
        <p:nvPicPr>
          <p:cNvPr id="13314" name="Picture 2" descr="https://upload.wikimedia.org/wikipedia/commons/1/10/CMYK_Substractive_Mod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76" y="1064705"/>
            <a:ext cx="5030124" cy="46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цветовой ку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0" y="1953527"/>
            <a:ext cx="6540596" cy="38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49591" y="583886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Useful in print</a:t>
            </a:r>
          </a:p>
        </p:txBody>
      </p:sp>
    </p:spTree>
    <p:extLst>
      <p:ext uri="{BB962C8B-B14F-4D97-AF65-F5344CB8AC3E}">
        <p14:creationId xmlns:p14="http://schemas.microsoft.com/office/powerpoint/2010/main" val="6628612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6133-1A67-4F56-8E4B-9B305852E209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Creating new images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Shape and distances detection</a:t>
            </a:r>
          </a:p>
        </p:txBody>
      </p:sp>
      <p:pic>
        <p:nvPicPr>
          <p:cNvPr id="6146" name="Picture 2" descr="Картинки по запросу convolutional neural network shape detecti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8" y="2084832"/>
            <a:ext cx="7476250" cy="36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441043198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1114</TotalTime>
  <Words>1849</Words>
  <Application>Microsoft Office PowerPoint</Application>
  <PresentationFormat>Широкоэкранный</PresentationFormat>
  <Paragraphs>473</Paragraphs>
  <Slides>84</Slides>
  <Notes>0</Notes>
  <HiddenSlides>0</HiddenSlides>
  <MMClips>5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85" baseType="lpstr">
      <vt:lpstr>Integral</vt:lpstr>
      <vt:lpstr>Fundamentals of computer vision</vt:lpstr>
      <vt:lpstr>General information</vt:lpstr>
      <vt:lpstr>What is cv?</vt:lpstr>
      <vt:lpstr>problems</vt:lpstr>
      <vt:lpstr>problems</vt:lpstr>
      <vt:lpstr>problems</vt:lpstr>
      <vt:lpstr>problems</vt:lpstr>
      <vt:lpstr>problems</vt:lpstr>
      <vt:lpstr>problems</vt:lpstr>
      <vt:lpstr>History of optical instruments</vt:lpstr>
      <vt:lpstr>Pinhole camera (camera obscura), 5-6 BC</vt:lpstr>
      <vt:lpstr>nautilus pompilius</vt:lpstr>
      <vt:lpstr>Van eyck, 1434</vt:lpstr>
      <vt:lpstr>Van eyck, 1434</vt:lpstr>
      <vt:lpstr>Van eyck, 1434</vt:lpstr>
      <vt:lpstr>How he did that?</vt:lpstr>
      <vt:lpstr>It was just a mirror )))</vt:lpstr>
      <vt:lpstr>Camera lucida</vt:lpstr>
      <vt:lpstr>First photo, 1825, 1826</vt:lpstr>
      <vt:lpstr>first «video», Edweard Muybridge, 1878</vt:lpstr>
      <vt:lpstr>first video, Louis Le Prince, 1888</vt:lpstr>
      <vt:lpstr>First video,  Auguste and Louis Lumière, 1895</vt:lpstr>
      <vt:lpstr>Prokudin-gorskiy, 1915</vt:lpstr>
      <vt:lpstr>color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Photogrammetry, ~1850-е</vt:lpstr>
      <vt:lpstr>Stereo photogrammetry</vt:lpstr>
      <vt:lpstr>Stereo  photogrammetry</vt:lpstr>
      <vt:lpstr>Whirlwind, 1951</vt:lpstr>
      <vt:lpstr>3D solids, 1963</vt:lpstr>
      <vt:lpstr>Sketchpad, 1963</vt:lpstr>
      <vt:lpstr>David marr, 1971</vt:lpstr>
      <vt:lpstr>Yann lecunn, 1989</vt:lpstr>
      <vt:lpstr>Viola-jones face detector, 2001</vt:lpstr>
      <vt:lpstr>Some applications</vt:lpstr>
      <vt:lpstr>contrast, illumination</vt:lpstr>
      <vt:lpstr>creating 3d models</vt:lpstr>
      <vt:lpstr>sports</vt:lpstr>
      <vt:lpstr>Search images</vt:lpstr>
      <vt:lpstr>3d maps</vt:lpstr>
      <vt:lpstr>Kinect</vt:lpstr>
      <vt:lpstr>Snapchat</vt:lpstr>
      <vt:lpstr>Augmented reality</vt:lpstr>
      <vt:lpstr>Face id</vt:lpstr>
      <vt:lpstr>Self driving cars</vt:lpstr>
      <vt:lpstr>robots </vt:lpstr>
      <vt:lpstr>One I liked ))</vt:lpstr>
      <vt:lpstr>Face2face, DeepfaKe </vt:lpstr>
      <vt:lpstr>Why doing cv is hard?</vt:lpstr>
      <vt:lpstr>Problems visualized</vt:lpstr>
      <vt:lpstr>Problems visualized</vt:lpstr>
      <vt:lpstr>Problems visualized</vt:lpstr>
      <vt:lpstr>Problems visualized</vt:lpstr>
      <vt:lpstr>Problems visualized</vt:lpstr>
      <vt:lpstr>Problems visualized</vt:lpstr>
      <vt:lpstr>Problems visualized</vt:lpstr>
      <vt:lpstr>Human perception</vt:lpstr>
      <vt:lpstr>Human perception</vt:lpstr>
      <vt:lpstr>Off top</vt:lpstr>
      <vt:lpstr>Human perception</vt:lpstr>
      <vt:lpstr>Basics </vt:lpstr>
      <vt:lpstr>imperfection of the eye</vt:lpstr>
      <vt:lpstr>human vs octopus</vt:lpstr>
      <vt:lpstr>Ear vs eye</vt:lpstr>
      <vt:lpstr>image</vt:lpstr>
      <vt:lpstr>How to get an image</vt:lpstr>
      <vt:lpstr>Signal digitizing</vt:lpstr>
      <vt:lpstr>Image is a matrix</vt:lpstr>
      <vt:lpstr>Color channels</vt:lpstr>
      <vt:lpstr>color</vt:lpstr>
      <vt:lpstr>Metamers</vt:lpstr>
      <vt:lpstr>spectrum</vt:lpstr>
      <vt:lpstr>Grassman’s laws</vt:lpstr>
      <vt:lpstr>Trichromatic theory</vt:lpstr>
      <vt:lpstr>LMS model</vt:lpstr>
      <vt:lpstr>Cie rgb, 1931</vt:lpstr>
      <vt:lpstr>Color matching function</vt:lpstr>
      <vt:lpstr>Color gamut</vt:lpstr>
      <vt:lpstr>HSV model</vt:lpstr>
      <vt:lpstr>Презентация PowerPoint</vt:lpstr>
      <vt:lpstr>Cmyk subtractive model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компьютерного зрения</dc:title>
  <dc:subject/>
  <dc:creator>AFirsov</dc:creator>
  <cp:keywords/>
  <dc:description/>
  <cp:lastModifiedBy>Artemiy Firsov</cp:lastModifiedBy>
  <cp:revision>231</cp:revision>
  <dcterms:created xsi:type="dcterms:W3CDTF">2018-02-15T13:46:29Z</dcterms:created>
  <dcterms:modified xsi:type="dcterms:W3CDTF">2020-09-13T13:54:53Z</dcterms:modified>
  <cp:category/>
</cp:coreProperties>
</file>